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4" r:id="rId7"/>
    <p:sldId id="262" r:id="rId8"/>
    <p:sldId id="26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6" d="100"/>
          <a:sy n="46" d="100"/>
        </p:scale>
        <p:origin x="-1170"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97770E0-C804-42B5-A4B1-E88A92BAD306}" type="datetimeFigureOut">
              <a:rPr lang="en-US" smtClean="0"/>
              <a:t>8/1/2016</a:t>
            </a:fld>
            <a:endParaRPr lang="en-US"/>
          </a:p>
        </p:txBody>
      </p:sp>
      <p:sp>
        <p:nvSpPr>
          <p:cNvPr id="16" name="Slide Number Placeholder 15"/>
          <p:cNvSpPr>
            <a:spLocks noGrp="1"/>
          </p:cNvSpPr>
          <p:nvPr>
            <p:ph type="sldNum" sz="quarter" idx="11"/>
          </p:nvPr>
        </p:nvSpPr>
        <p:spPr/>
        <p:txBody>
          <a:bodyPr/>
          <a:lstStyle/>
          <a:p>
            <a:fld id="{8E7B5319-4AE3-4CA7-9B07-86C7CC21CB54}"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7770E0-C804-42B5-A4B1-E88A92BAD30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5319-4AE3-4CA7-9B07-86C7CC21CB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7770E0-C804-42B5-A4B1-E88A92BAD30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5319-4AE3-4CA7-9B07-86C7CC21CB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97770E0-C804-42B5-A4B1-E88A92BAD306}" type="datetimeFigureOut">
              <a:rPr lang="en-US" smtClean="0"/>
              <a:t>8/1/2016</a:t>
            </a:fld>
            <a:endParaRPr lang="en-US"/>
          </a:p>
        </p:txBody>
      </p:sp>
      <p:sp>
        <p:nvSpPr>
          <p:cNvPr id="15" name="Slide Number Placeholder 14"/>
          <p:cNvSpPr>
            <a:spLocks noGrp="1"/>
          </p:cNvSpPr>
          <p:nvPr>
            <p:ph type="sldNum" sz="quarter" idx="15"/>
          </p:nvPr>
        </p:nvSpPr>
        <p:spPr/>
        <p:txBody>
          <a:bodyPr/>
          <a:lstStyle>
            <a:lvl1pPr algn="ctr">
              <a:defRPr/>
            </a:lvl1pPr>
          </a:lstStyle>
          <a:p>
            <a:fld id="{8E7B5319-4AE3-4CA7-9B07-86C7CC21CB54}"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7770E0-C804-42B5-A4B1-E88A92BAD306}"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B5319-4AE3-4CA7-9B07-86C7CC21CB54}"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7770E0-C804-42B5-A4B1-E88A92BAD306}"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B5319-4AE3-4CA7-9B07-86C7CC21CB5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E7B5319-4AE3-4CA7-9B07-86C7CC21CB54}"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97770E0-C804-42B5-A4B1-E88A92BAD306}" type="datetimeFigureOut">
              <a:rPr lang="en-US" smtClean="0"/>
              <a:t>8/1/2016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7770E0-C804-42B5-A4B1-E88A92BAD306}"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B5319-4AE3-4CA7-9B07-86C7CC21CB54}"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770E0-C804-42B5-A4B1-E88A92BAD306}"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B5319-4AE3-4CA7-9B07-86C7CC21CB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97770E0-C804-42B5-A4B1-E88A92BAD306}" type="datetimeFigureOut">
              <a:rPr lang="en-US" smtClean="0"/>
              <a:t>8/1/2016</a:t>
            </a:fld>
            <a:endParaRPr lang="en-US"/>
          </a:p>
        </p:txBody>
      </p:sp>
      <p:sp>
        <p:nvSpPr>
          <p:cNvPr id="9" name="Slide Number Placeholder 8"/>
          <p:cNvSpPr>
            <a:spLocks noGrp="1"/>
          </p:cNvSpPr>
          <p:nvPr>
            <p:ph type="sldNum" sz="quarter" idx="15"/>
          </p:nvPr>
        </p:nvSpPr>
        <p:spPr/>
        <p:txBody>
          <a:bodyPr/>
          <a:lstStyle/>
          <a:p>
            <a:fld id="{8E7B5319-4AE3-4CA7-9B07-86C7CC21CB54}"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97770E0-C804-42B5-A4B1-E88A92BAD306}" type="datetimeFigureOut">
              <a:rPr lang="en-US" smtClean="0"/>
              <a:t>8/1/2016</a:t>
            </a:fld>
            <a:endParaRPr lang="en-US"/>
          </a:p>
        </p:txBody>
      </p:sp>
      <p:sp>
        <p:nvSpPr>
          <p:cNvPr id="9" name="Slide Number Placeholder 8"/>
          <p:cNvSpPr>
            <a:spLocks noGrp="1"/>
          </p:cNvSpPr>
          <p:nvPr>
            <p:ph type="sldNum" sz="quarter" idx="11"/>
          </p:nvPr>
        </p:nvSpPr>
        <p:spPr/>
        <p:txBody>
          <a:bodyPr/>
          <a:lstStyle/>
          <a:p>
            <a:fld id="{8E7B5319-4AE3-4CA7-9B07-86C7CC21CB5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7770E0-C804-42B5-A4B1-E88A92BAD306}" type="datetimeFigureOut">
              <a:rPr lang="en-US" smtClean="0"/>
              <a:t>8/1/2016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E7B5319-4AE3-4CA7-9B07-86C7CC21CB54}"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62400"/>
            <a:ext cx="8305800" cy="2209800"/>
          </a:xfrm>
        </p:spPr>
        <p:txBody>
          <a:bodyPr/>
          <a:lstStyle/>
          <a:p>
            <a:r>
              <a:rPr lang="en-US" sz="2500" dirty="0" smtClean="0"/>
              <a:t>Teacher, Musician and Bridge Builder</a:t>
            </a:r>
          </a:p>
          <a:p>
            <a:r>
              <a:rPr lang="en-US" sz="2500" dirty="0" smtClean="0"/>
              <a:t>October 6, 2012</a:t>
            </a:r>
          </a:p>
          <a:p>
            <a:endParaRPr lang="en-US" dirty="0" smtClean="0"/>
          </a:p>
          <a:p>
            <a:r>
              <a:rPr lang="en-US" sz="1870" dirty="0" smtClean="0"/>
              <a:t>Phil Stover – Deputy Superintendent</a:t>
            </a:r>
          </a:p>
          <a:p>
            <a:r>
              <a:rPr lang="en-US" sz="1870" dirty="0" smtClean="0"/>
              <a:t>San Diego Unified School District</a:t>
            </a:r>
          </a:p>
          <a:p>
            <a:endParaRPr lang="en-US" dirty="0"/>
          </a:p>
        </p:txBody>
      </p:sp>
      <p:sp>
        <p:nvSpPr>
          <p:cNvPr id="2" name="Title 1"/>
          <p:cNvSpPr>
            <a:spLocks noGrp="1"/>
          </p:cNvSpPr>
          <p:nvPr>
            <p:ph type="ctrTitle"/>
          </p:nvPr>
        </p:nvSpPr>
        <p:spPr>
          <a:xfrm>
            <a:off x="457200" y="762000"/>
            <a:ext cx="8305800" cy="2057400"/>
          </a:xfrm>
        </p:spPr>
        <p:txBody>
          <a:bodyPr/>
          <a:lstStyle/>
          <a:p>
            <a:r>
              <a:rPr lang="en-US" dirty="0" smtClean="0"/>
              <a:t>Erastus Fillerup:</a:t>
            </a:r>
            <a:br>
              <a:rPr lang="en-US" dirty="0" smtClean="0"/>
            </a:br>
            <a:r>
              <a:rPr lang="en-US" dirty="0" smtClean="0"/>
              <a:t>A Life too Short</a:t>
            </a:r>
            <a:endParaRPr lang="en-US" dirty="0"/>
          </a:p>
        </p:txBody>
      </p:sp>
    </p:spTree>
    <p:extLst>
      <p:ext uri="{BB962C8B-B14F-4D97-AF65-F5344CB8AC3E}">
        <p14:creationId xmlns:p14="http://schemas.microsoft.com/office/powerpoint/2010/main" val="678072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91000"/>
          </a:xfrm>
        </p:spPr>
        <p:txBody>
          <a:bodyPr>
            <a:normAutofit fontScale="92500" lnSpcReduction="10000"/>
          </a:bodyPr>
          <a:lstStyle/>
          <a:p>
            <a:r>
              <a:rPr lang="en-US" dirty="0" smtClean="0"/>
              <a:t>Erastus Kruze Fillerup was born in Lake View, Utah on  Feb 16, 1875 of Mormon immigrant parents from Denmark</a:t>
            </a:r>
          </a:p>
          <a:p>
            <a:endParaRPr lang="en-US" dirty="0"/>
          </a:p>
          <a:p>
            <a:r>
              <a:rPr lang="en-US" dirty="0" smtClean="0"/>
              <a:t>He died in Pearson, Mexico on July 2, 1910 at 35 years of age</a:t>
            </a:r>
          </a:p>
          <a:p>
            <a:endParaRPr lang="en-US" dirty="0"/>
          </a:p>
          <a:p>
            <a:r>
              <a:rPr lang="en-US" dirty="0" smtClean="0"/>
              <a:t>His wife of 11 years, Lulu Johnson (daughter of Elmer Wood Johnson) lived until 1969.  They had six children, one of which he never saw.  She remarried twice</a:t>
            </a:r>
          </a:p>
          <a:p>
            <a:endParaRPr lang="en-US" dirty="0"/>
          </a:p>
          <a:p>
            <a:r>
              <a:rPr lang="en-US" dirty="0" smtClean="0"/>
              <a:t>His wife was </a:t>
            </a:r>
            <a:r>
              <a:rPr lang="en-US" smtClean="0"/>
              <a:t>his brother’s cousin </a:t>
            </a:r>
            <a:r>
              <a:rPr lang="en-US" dirty="0" smtClean="0"/>
              <a:t>by marriage. Erastus and his older brother Charles married cousins</a:t>
            </a:r>
            <a:endParaRPr lang="en-US" dirty="0"/>
          </a:p>
        </p:txBody>
      </p:sp>
      <p:sp>
        <p:nvSpPr>
          <p:cNvPr id="3" name="Title 2"/>
          <p:cNvSpPr>
            <a:spLocks noGrp="1"/>
          </p:cNvSpPr>
          <p:nvPr>
            <p:ph type="title"/>
          </p:nvPr>
        </p:nvSpPr>
        <p:spPr/>
        <p:txBody>
          <a:bodyPr/>
          <a:lstStyle/>
          <a:p>
            <a:r>
              <a:rPr lang="en-US" dirty="0" smtClean="0"/>
              <a:t>Erastus Fillerup:  A Life too Short</a:t>
            </a:r>
            <a:endParaRPr lang="en-US" dirty="0"/>
          </a:p>
        </p:txBody>
      </p:sp>
    </p:spTree>
    <p:extLst>
      <p:ext uri="{BB962C8B-B14F-4D97-AF65-F5344CB8AC3E}">
        <p14:creationId xmlns:p14="http://schemas.microsoft.com/office/powerpoint/2010/main" val="996999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Erastus graduated in 1895 from Brigham Young Academy Collegiate Normal School with a Bachelor of Pedagogy (B.Pd.) degree (Third row – first on left)</a:t>
            </a:r>
          </a:p>
          <a:p>
            <a:pPr algn="ctr"/>
            <a:endParaRPr lang="en-US" sz="2000" dirty="0" smtClean="0"/>
          </a:p>
          <a:p>
            <a:endParaRPr lang="en-US" sz="2000" dirty="0"/>
          </a:p>
        </p:txBody>
      </p:sp>
      <p:sp>
        <p:nvSpPr>
          <p:cNvPr id="3" name="Title 2"/>
          <p:cNvSpPr>
            <a:spLocks noGrp="1"/>
          </p:cNvSpPr>
          <p:nvPr>
            <p:ph type="title"/>
          </p:nvPr>
        </p:nvSpPr>
        <p:spPr/>
        <p:txBody>
          <a:bodyPr/>
          <a:lstStyle/>
          <a:p>
            <a:r>
              <a:rPr lang="en-US" dirty="0">
                <a:ln w="3200">
                  <a:solidFill>
                    <a:srgbClr val="444D26">
                      <a:shade val="75000"/>
                      <a:alpha val="25000"/>
                    </a:srgbClr>
                  </a:solidFill>
                  <a:prstDash val="solid"/>
                  <a:round/>
                </a:ln>
              </a:rPr>
              <a:t>Erastus Fillerup:  A Life too Short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2514600"/>
            <a:ext cx="4326711" cy="3566160"/>
          </a:xfrm>
          <a:prstGeom prst="rect">
            <a:avLst/>
          </a:prstGeom>
        </p:spPr>
      </p:pic>
    </p:spTree>
    <p:extLst>
      <p:ext uri="{BB962C8B-B14F-4D97-AF65-F5344CB8AC3E}">
        <p14:creationId xmlns:p14="http://schemas.microsoft.com/office/powerpoint/2010/main" val="3605223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Erastus  taught music at both the Diaz Academy and the Juarez Stake Academy.  His older brother Charles was the principal at both</a:t>
            </a:r>
          </a:p>
          <a:p>
            <a:endParaRPr lang="en-US" sz="2000" dirty="0"/>
          </a:p>
          <a:p>
            <a:pPr marL="0" indent="0">
              <a:buNone/>
            </a:pPr>
            <a:endParaRPr lang="en-US" sz="2000" dirty="0" smtClean="0"/>
          </a:p>
          <a:p>
            <a:endParaRPr lang="en-US" sz="2000" dirty="0"/>
          </a:p>
        </p:txBody>
      </p:sp>
      <p:sp>
        <p:nvSpPr>
          <p:cNvPr id="3" name="Title 2"/>
          <p:cNvSpPr>
            <a:spLocks noGrp="1"/>
          </p:cNvSpPr>
          <p:nvPr>
            <p:ph type="title"/>
          </p:nvPr>
        </p:nvSpPr>
        <p:spPr/>
        <p:txBody>
          <a:bodyPr/>
          <a:lstStyle/>
          <a:p>
            <a:r>
              <a:rPr lang="en-US" dirty="0">
                <a:ln w="3200">
                  <a:solidFill>
                    <a:srgbClr val="444D26">
                      <a:shade val="75000"/>
                      <a:alpha val="25000"/>
                    </a:srgbClr>
                  </a:solidFill>
                  <a:prstDash val="solid"/>
                  <a:round/>
                </a:ln>
              </a:rPr>
              <a:t>Erastus Fillerup:  A Life too Short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590800"/>
            <a:ext cx="5443200" cy="3840480"/>
          </a:xfrm>
          <a:prstGeom prst="rect">
            <a:avLst/>
          </a:prstGeom>
        </p:spPr>
      </p:pic>
    </p:spTree>
    <p:extLst>
      <p:ext uri="{BB962C8B-B14F-4D97-AF65-F5344CB8AC3E}">
        <p14:creationId xmlns:p14="http://schemas.microsoft.com/office/powerpoint/2010/main" val="2325090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As many teachers must, Fillerup had to supplement his income with summer work.  He went to work for the Massillon Bridge Company of Massillon, Ohio helping build the railroad bridge over the San Miguel River in the new town of Pearson a few miles south of Colonia Juarez</a:t>
            </a:r>
          </a:p>
          <a:p>
            <a:pPr algn="ctr"/>
            <a:endParaRPr lang="en-US" sz="2000" dirty="0"/>
          </a:p>
        </p:txBody>
      </p:sp>
      <p:sp>
        <p:nvSpPr>
          <p:cNvPr id="3" name="Title 2"/>
          <p:cNvSpPr>
            <a:spLocks noGrp="1"/>
          </p:cNvSpPr>
          <p:nvPr>
            <p:ph type="title"/>
          </p:nvPr>
        </p:nvSpPr>
        <p:spPr/>
        <p:txBody>
          <a:bodyPr/>
          <a:lstStyle/>
          <a:p>
            <a:r>
              <a:rPr lang="en-US" dirty="0" smtClean="0"/>
              <a:t>Erastus Fillerup:  A Life too Short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7798" y="2971800"/>
            <a:ext cx="4511040" cy="3383280"/>
          </a:xfrm>
          <a:prstGeom prst="rect">
            <a:avLst/>
          </a:prstGeom>
        </p:spPr>
      </p:pic>
    </p:spTree>
    <p:extLst>
      <p:ext uri="{BB962C8B-B14F-4D97-AF65-F5344CB8AC3E}">
        <p14:creationId xmlns:p14="http://schemas.microsoft.com/office/powerpoint/2010/main" val="3781691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53000"/>
          </a:xfrm>
        </p:spPr>
        <p:txBody>
          <a:bodyPr>
            <a:normAutofit/>
          </a:bodyPr>
          <a:lstStyle/>
          <a:p>
            <a:r>
              <a:rPr lang="en-US" sz="2000" dirty="0" smtClean="0"/>
              <a:t>The Massillon Bridge Company was founded in Massillon, Ohio in 1869</a:t>
            </a:r>
          </a:p>
          <a:p>
            <a:r>
              <a:rPr lang="en-US" sz="2000" dirty="0" smtClean="0"/>
              <a:t>It merged with the Fort Pitt Bridge Works in 1930</a:t>
            </a:r>
          </a:p>
          <a:p>
            <a:r>
              <a:rPr lang="en-US" sz="2000" dirty="0" smtClean="0"/>
              <a:t>It is unknown how many bridges it built for Mexican railroads</a:t>
            </a:r>
          </a:p>
          <a:p>
            <a:r>
              <a:rPr lang="en-US" sz="2000" dirty="0" smtClean="0"/>
              <a:t>The company archives are at the University of Pittsburgh</a:t>
            </a:r>
          </a:p>
          <a:p>
            <a:pPr algn="ctr"/>
            <a:endParaRPr lang="en-US" sz="2000" dirty="0"/>
          </a:p>
        </p:txBody>
      </p:sp>
      <p:sp>
        <p:nvSpPr>
          <p:cNvPr id="3" name="Title 2"/>
          <p:cNvSpPr>
            <a:spLocks noGrp="1"/>
          </p:cNvSpPr>
          <p:nvPr>
            <p:ph type="title"/>
          </p:nvPr>
        </p:nvSpPr>
        <p:spPr>
          <a:xfrm>
            <a:off x="457200" y="152400"/>
            <a:ext cx="8229600" cy="990600"/>
          </a:xfrm>
        </p:spPr>
        <p:txBody>
          <a:bodyPr/>
          <a:lstStyle/>
          <a:p>
            <a:r>
              <a:rPr lang="en-US" dirty="0" smtClean="0"/>
              <a:t>Erastus Fillerup:  A Life too Short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819400"/>
            <a:ext cx="4718304" cy="3792474"/>
          </a:xfrm>
          <a:prstGeom prst="rect">
            <a:avLst/>
          </a:prstGeom>
        </p:spPr>
      </p:pic>
    </p:spTree>
    <p:extLst>
      <p:ext uri="{BB962C8B-B14F-4D97-AF65-F5344CB8AC3E}">
        <p14:creationId xmlns:p14="http://schemas.microsoft.com/office/powerpoint/2010/main" val="1962779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Erastus fell from the bridge July 2, 1910 while working on a scaffolding 17 feet above the river.  He fell head first, breaking both arms – dying without regaining consciousness – Deseret News July 15, 1910</a:t>
            </a:r>
          </a:p>
          <a:p>
            <a:pPr algn="ctr"/>
            <a:endParaRPr lang="en-US" sz="2000" dirty="0"/>
          </a:p>
        </p:txBody>
      </p:sp>
      <p:sp>
        <p:nvSpPr>
          <p:cNvPr id="3" name="Title 2"/>
          <p:cNvSpPr>
            <a:spLocks noGrp="1"/>
          </p:cNvSpPr>
          <p:nvPr>
            <p:ph type="title"/>
          </p:nvPr>
        </p:nvSpPr>
        <p:spPr/>
        <p:txBody>
          <a:bodyPr/>
          <a:lstStyle/>
          <a:p>
            <a:r>
              <a:rPr lang="en-US" dirty="0" smtClean="0"/>
              <a:t>Erastus Fillerup:  A Life too Short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48000"/>
            <a:ext cx="3901440" cy="29260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048000"/>
            <a:ext cx="3860800" cy="2895600"/>
          </a:xfrm>
          <a:prstGeom prst="rect">
            <a:avLst/>
          </a:prstGeom>
        </p:spPr>
      </p:pic>
    </p:spTree>
    <p:extLst>
      <p:ext uri="{BB962C8B-B14F-4D97-AF65-F5344CB8AC3E}">
        <p14:creationId xmlns:p14="http://schemas.microsoft.com/office/powerpoint/2010/main" val="3953601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Erastus Fillerup was buried two days later on the 4</a:t>
            </a:r>
            <a:r>
              <a:rPr lang="en-US" sz="2000" baseline="30000" dirty="0" smtClean="0"/>
              <a:t>th</a:t>
            </a:r>
            <a:r>
              <a:rPr lang="en-US" sz="2000" dirty="0" smtClean="0"/>
              <a:t> of July in Colonia Juarez.  His simple gravestone is unattended in stark contrast to many that surround it.  We searched for hours before finding it</a:t>
            </a:r>
          </a:p>
          <a:p>
            <a:endParaRPr lang="en-US" sz="800" dirty="0"/>
          </a:p>
          <a:p>
            <a:r>
              <a:rPr lang="en-US" sz="2000" dirty="0" smtClean="0"/>
              <a:t>His son Albert was born three days later in Colonia Juarez</a:t>
            </a:r>
          </a:p>
          <a:p>
            <a:endParaRPr lang="en-US" sz="2000" dirty="0"/>
          </a:p>
          <a:p>
            <a:pPr marL="0" indent="0">
              <a:buNone/>
            </a:pPr>
            <a:r>
              <a:rPr lang="en-US" sz="2000" dirty="0" smtClean="0"/>
              <a:t>                                                       </a:t>
            </a:r>
            <a:endParaRPr lang="en-US" sz="2000" dirty="0"/>
          </a:p>
        </p:txBody>
      </p:sp>
      <p:sp>
        <p:nvSpPr>
          <p:cNvPr id="3" name="Title 2"/>
          <p:cNvSpPr>
            <a:spLocks noGrp="1"/>
          </p:cNvSpPr>
          <p:nvPr>
            <p:ph type="title"/>
          </p:nvPr>
        </p:nvSpPr>
        <p:spPr/>
        <p:txBody>
          <a:bodyPr/>
          <a:lstStyle/>
          <a:p>
            <a:r>
              <a:rPr lang="en-US" dirty="0" smtClean="0"/>
              <a:t>Erastus Fillerup:  A Life too Short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76600"/>
            <a:ext cx="3779520" cy="28346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76600"/>
            <a:ext cx="3779520" cy="2834640"/>
          </a:xfrm>
          <a:prstGeom prst="rect">
            <a:avLst/>
          </a:prstGeom>
        </p:spPr>
      </p:pic>
    </p:spTree>
    <p:extLst>
      <p:ext uri="{BB962C8B-B14F-4D97-AF65-F5344CB8AC3E}">
        <p14:creationId xmlns:p14="http://schemas.microsoft.com/office/powerpoint/2010/main" val="1841471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200" dirty="0" smtClean="0"/>
              <a:t>Erastus Fillerup’s descendants populate many rural areas in Utah centered around the small town of Lapoint</a:t>
            </a:r>
          </a:p>
          <a:p>
            <a:endParaRPr lang="en-US" sz="2200" dirty="0"/>
          </a:p>
          <a:p>
            <a:r>
              <a:rPr lang="en-US" sz="2200" dirty="0" smtClean="0"/>
              <a:t>Irva, his last child to die, was buried in Lapoint in 1987</a:t>
            </a:r>
          </a:p>
          <a:p>
            <a:endParaRPr lang="en-US" sz="2200" dirty="0"/>
          </a:p>
          <a:p>
            <a:r>
              <a:rPr lang="en-US" sz="2200" dirty="0" smtClean="0"/>
              <a:t>Speaking of Erastus, The Deseret News informs us:</a:t>
            </a:r>
          </a:p>
          <a:p>
            <a:endParaRPr lang="en-US" sz="2200" dirty="0"/>
          </a:p>
          <a:p>
            <a:pPr lvl="1">
              <a:buFont typeface="Courier New" pitchFamily="49" charset="0"/>
              <a:buChar char="o"/>
            </a:pPr>
            <a:r>
              <a:rPr lang="en-US" sz="2000" dirty="0" smtClean="0"/>
              <a:t>He was a man of unusual intelligence, highly educated, devoted to his family and an indefatigable worker for the good of the community in which he lived</a:t>
            </a:r>
          </a:p>
          <a:p>
            <a:pPr lvl="1"/>
            <a:endParaRPr lang="en-US" sz="2000" dirty="0"/>
          </a:p>
          <a:p>
            <a:pPr>
              <a:buFont typeface="Wingdings" pitchFamily="2" charset="2"/>
              <a:buChar char="§"/>
            </a:pPr>
            <a:r>
              <a:rPr lang="en-US" sz="2200" dirty="0" smtClean="0"/>
              <a:t>Even though a young man, he was first counselor to Colonia Juarez Bishop Bentley</a:t>
            </a:r>
          </a:p>
          <a:p>
            <a:endParaRPr lang="en-US" sz="2200" dirty="0"/>
          </a:p>
          <a:p>
            <a:r>
              <a:rPr lang="en-US" sz="2200" dirty="0" smtClean="0"/>
              <a:t>May he rest in peace!</a:t>
            </a:r>
          </a:p>
          <a:p>
            <a:endParaRPr lang="en-US" dirty="0"/>
          </a:p>
        </p:txBody>
      </p:sp>
      <p:sp>
        <p:nvSpPr>
          <p:cNvPr id="3" name="Title 2"/>
          <p:cNvSpPr>
            <a:spLocks noGrp="1"/>
          </p:cNvSpPr>
          <p:nvPr>
            <p:ph type="title"/>
          </p:nvPr>
        </p:nvSpPr>
        <p:spPr/>
        <p:txBody>
          <a:bodyPr/>
          <a:lstStyle/>
          <a:p>
            <a:r>
              <a:rPr lang="en-US" dirty="0">
                <a:ln w="3200">
                  <a:solidFill>
                    <a:srgbClr val="444D26">
                      <a:shade val="75000"/>
                      <a:alpha val="25000"/>
                    </a:srgbClr>
                  </a:solidFill>
                  <a:prstDash val="solid"/>
                  <a:round/>
                </a:ln>
              </a:rPr>
              <a:t>Erastus Fillerup:  A Life too Short </a:t>
            </a:r>
            <a:endParaRPr lang="en-US" dirty="0"/>
          </a:p>
        </p:txBody>
      </p:sp>
    </p:spTree>
    <p:extLst>
      <p:ext uri="{BB962C8B-B14F-4D97-AF65-F5344CB8AC3E}">
        <p14:creationId xmlns:p14="http://schemas.microsoft.com/office/powerpoint/2010/main" val="14190728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914</TotalTime>
  <Words>490</Words>
  <Application>Microsoft Office PowerPoint</Application>
  <PresentationFormat>On-screen Show (4:3)</PresentationFormat>
  <Paragraphs>46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Erastus Fillerup: A Life too Short</vt:lpstr>
      <vt:lpstr>Erastus Fillerup:  A Life too Short</vt:lpstr>
      <vt:lpstr>Erastus Fillerup:  A Life too Short</vt:lpstr>
      <vt:lpstr>Erastus Fillerup:  A Life too Short</vt:lpstr>
      <vt:lpstr>Erastus Fillerup:  A Life too Short </vt:lpstr>
      <vt:lpstr>Erastus Fillerup:  A Life too Short </vt:lpstr>
      <vt:lpstr>Erastus Fillerup:  A Life too Short </vt:lpstr>
      <vt:lpstr>Erastus Fillerup:  A Life too Short </vt:lpstr>
      <vt:lpstr>Erastus Fillerup:  A Life too Short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Home</cp:lastModifiedBy>
  <cp:revision>22</cp:revision>
  <dcterms:created xsi:type="dcterms:W3CDTF">2012-09-30T22:49:35Z</dcterms:created>
  <dcterms:modified xsi:type="dcterms:W3CDTF">2016-08-01T21:50:00Z</dcterms:modified>
</cp:coreProperties>
</file>